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75" r:id="rId9"/>
    <p:sldId id="274"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type="screen16x9"/>
  <p:notesSz cx="6858000" cy="9144000"/>
  <p:embeddedFontLst>
    <p:embeddedFont>
      <p:font typeface="Maven Pro" panose="020B0604020202020204" charset="0"/>
      <p:regular r:id="rId23"/>
      <p:bold r:id="rId24"/>
    </p:embeddedFont>
    <p:embeddedFont>
      <p:font typeface="Nunito"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94660"/>
  </p:normalViewPr>
  <p:slideViewPr>
    <p:cSldViewPr snapToGrid="0">
      <p:cViewPr varScale="1">
        <p:scale>
          <a:sx n="90" d="100"/>
          <a:sy n="90" d="100"/>
        </p:scale>
        <p:origin x="76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297288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746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e3ad099393_3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e3ad099393_3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06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e3ad099393_3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e3ad099393_3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20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e3ad099393_3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e3ad099393_3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012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e3ad099393_3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e3ad099393_3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43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e3ad099393_3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e3ad099393_3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0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e3ad099393_3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e3ad099393_3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99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e3ad099393_3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e3ad099393_3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722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e3ad099393_3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e3ad099393_3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002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e3ad099393_3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e3ad099393_3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209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e3ad099393_3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e3ad099393_3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771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e3ad09939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e3ad09939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05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e3ad099393_3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e3ad099393_3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862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e3ad099393_3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e3ad099393_3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8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3ad099393_0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3ad099393_0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03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3ad099393_0_1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e3ad099393_0_1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404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3ad099393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e3ad099393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557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e3ad099393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e3ad099393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602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e3ad099393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e3ad099393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43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e3ad099393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e3ad099393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142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506525" y="493575"/>
            <a:ext cx="8520600" cy="1680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solidFill>
                  <a:srgbClr val="000000"/>
                </a:solidFill>
                <a:latin typeface="Times New Roman"/>
                <a:ea typeface="Times New Roman"/>
                <a:cs typeface="Times New Roman"/>
                <a:sym typeface="Times New Roman"/>
              </a:rPr>
              <a:t>Presentación final </a:t>
            </a:r>
            <a:endParaRPr>
              <a:solidFill>
                <a:srgbClr val="000000"/>
              </a:solidFill>
              <a:latin typeface="Times New Roman"/>
              <a:ea typeface="Times New Roman"/>
              <a:cs typeface="Times New Roman"/>
              <a:sym typeface="Times New Roman"/>
            </a:endParaRPr>
          </a:p>
        </p:txBody>
      </p:sp>
      <p:sp>
        <p:nvSpPr>
          <p:cNvPr id="278" name="Google Shape;278;p13"/>
          <p:cNvSpPr txBox="1">
            <a:spLocks noGrp="1"/>
          </p:cNvSpPr>
          <p:nvPr>
            <p:ph type="subTitle" idx="1"/>
          </p:nvPr>
        </p:nvSpPr>
        <p:spPr>
          <a:xfrm>
            <a:off x="506525" y="2844525"/>
            <a:ext cx="8520600" cy="1441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s" sz="1800">
                <a:latin typeface="Times New Roman"/>
                <a:ea typeface="Times New Roman"/>
                <a:cs typeface="Times New Roman"/>
                <a:sym typeface="Times New Roman"/>
              </a:rPr>
              <a:t>Santiago Rivera Montoya                                                            </a:t>
            </a:r>
            <a:endParaRPr sz="1800">
              <a:latin typeface="Times New Roman"/>
              <a:ea typeface="Times New Roman"/>
              <a:cs typeface="Times New Roman"/>
              <a:sym typeface="Times New Roman"/>
            </a:endParaRPr>
          </a:p>
          <a:p>
            <a:pPr marL="0" lvl="0" indent="0" algn="l" rtl="0">
              <a:lnSpc>
                <a:spcPct val="90000"/>
              </a:lnSpc>
              <a:spcBef>
                <a:spcPts val="0"/>
              </a:spcBef>
              <a:spcAft>
                <a:spcPts val="0"/>
              </a:spcAft>
              <a:buNone/>
            </a:pPr>
            <a:r>
              <a:rPr lang="es" sz="1800">
                <a:latin typeface="Times New Roman"/>
                <a:ea typeface="Times New Roman"/>
                <a:cs typeface="Times New Roman"/>
                <a:sym typeface="Times New Roman"/>
              </a:rPr>
              <a:t>Miguel Angel Serna Montoya</a:t>
            </a:r>
            <a:endParaRPr sz="1800">
              <a:latin typeface="Times New Roman"/>
              <a:ea typeface="Times New Roman"/>
              <a:cs typeface="Times New Roman"/>
              <a:sym typeface="Times New Roman"/>
            </a:endParaRPr>
          </a:p>
          <a:p>
            <a:pPr marL="0" lvl="0" indent="0" algn="l" rtl="0">
              <a:lnSpc>
                <a:spcPct val="90000"/>
              </a:lnSpc>
              <a:spcBef>
                <a:spcPts val="0"/>
              </a:spcBef>
              <a:spcAft>
                <a:spcPts val="0"/>
              </a:spcAft>
              <a:buNone/>
            </a:pPr>
            <a:r>
              <a:rPr lang="es" sz="1800">
                <a:latin typeface="Times New Roman"/>
                <a:ea typeface="Times New Roman"/>
                <a:cs typeface="Times New Roman"/>
                <a:sym typeface="Times New Roman"/>
              </a:rPr>
              <a:t>Jhon Janer Torres Restrepo</a:t>
            </a:r>
            <a:endParaRPr sz="180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1800">
              <a:latin typeface="Times New Roman"/>
              <a:ea typeface="Times New Roman"/>
              <a:cs typeface="Times New Roman"/>
              <a:sym typeface="Times New Roman"/>
            </a:endParaRPr>
          </a:p>
          <a:p>
            <a:pPr marL="0" lvl="0" indent="0" algn="l" rtl="0">
              <a:lnSpc>
                <a:spcPct val="90000"/>
              </a:lnSpc>
              <a:spcBef>
                <a:spcPts val="0"/>
              </a:spcBef>
              <a:spcAft>
                <a:spcPts val="0"/>
              </a:spcAft>
              <a:buNone/>
            </a:pPr>
            <a:r>
              <a:rPr lang="es" sz="1800">
                <a:latin typeface="Times New Roman"/>
                <a:ea typeface="Times New Roman"/>
                <a:cs typeface="Times New Roman"/>
                <a:sym typeface="Times New Roman"/>
              </a:rPr>
              <a:t>Métodos estadísticos </a:t>
            </a:r>
            <a:endParaRPr sz="1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19"/>
        <p:cNvGrpSpPr/>
        <p:nvPr/>
      </p:nvGrpSpPr>
      <p:grpSpPr>
        <a:xfrm>
          <a:off x="0" y="0"/>
          <a:ext cx="0" cy="0"/>
          <a:chOff x="0" y="0"/>
          <a:chExt cx="0" cy="0"/>
        </a:xfrm>
      </p:grpSpPr>
      <p:sp>
        <p:nvSpPr>
          <p:cNvPr id="320" name="Google Shape;320;p20"/>
          <p:cNvSpPr txBox="1">
            <a:spLocks noGrp="1"/>
          </p:cNvSpPr>
          <p:nvPr>
            <p:ph type="title"/>
          </p:nvPr>
        </p:nvSpPr>
        <p:spPr>
          <a:xfrm>
            <a:off x="662400" y="438875"/>
            <a:ext cx="5579400" cy="1054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dirty="0">
                <a:solidFill>
                  <a:srgbClr val="000000"/>
                </a:solidFill>
                <a:latin typeface="Times New Roman"/>
                <a:ea typeface="Times New Roman"/>
                <a:cs typeface="Times New Roman"/>
                <a:sym typeface="Times New Roman"/>
              </a:rPr>
              <a:t>Enunciado</a:t>
            </a:r>
            <a:endParaRPr dirty="0">
              <a:solidFill>
                <a:srgbClr val="000000"/>
              </a:solidFill>
              <a:latin typeface="Times New Roman"/>
              <a:ea typeface="Times New Roman"/>
              <a:cs typeface="Times New Roman"/>
              <a:sym typeface="Times New Roman"/>
            </a:endParaRPr>
          </a:p>
        </p:txBody>
      </p:sp>
      <p:sp>
        <p:nvSpPr>
          <p:cNvPr id="321" name="Google Shape;321;p20"/>
          <p:cNvSpPr txBox="1"/>
          <p:nvPr/>
        </p:nvSpPr>
        <p:spPr>
          <a:xfrm>
            <a:off x="662400" y="1649550"/>
            <a:ext cx="60918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dirty="0">
                <a:solidFill>
                  <a:schemeClr val="lt1"/>
                </a:solidFill>
                <a:latin typeface="Times New Roman"/>
                <a:ea typeface="Times New Roman"/>
                <a:cs typeface="Times New Roman"/>
                <a:sym typeface="Times New Roman"/>
              </a:rPr>
              <a:t>Una empresa transportadora requiere una aplicación la cual evalúe las rutas más rápidas para hacer sus entregas, para ello un factor importante en su implementación es decidir cuál de los siguientes algoritmos de camino mínimo es más rápido(Dijkstra, Bellman, Warshall y Floyd). Para saber esto se hacen pruebas con los 4 algoritmos candidatos a integrarse en el proyecto, tomando como referencia el tiempo de ejecución de los 4 distintos procesadores con los que cuenta la empresa. Los datos fueron registrados como el tiempo en milisegundos que tardó la ejecución de cada algoritmo.</a:t>
            </a:r>
            <a:endParaRPr sz="16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325"/>
        <p:cNvGrpSpPr/>
        <p:nvPr/>
      </p:nvGrpSpPr>
      <p:grpSpPr>
        <a:xfrm>
          <a:off x="0" y="0"/>
          <a:ext cx="0" cy="0"/>
          <a:chOff x="0" y="0"/>
          <a:chExt cx="0" cy="0"/>
        </a:xfrm>
      </p:grpSpPr>
      <p:pic>
        <p:nvPicPr>
          <p:cNvPr id="326" name="Google Shape;326;p21"/>
          <p:cNvPicPr preferRelativeResize="0"/>
          <p:nvPr/>
        </p:nvPicPr>
        <p:blipFill rotWithShape="1">
          <a:blip r:embed="rId5">
            <a:alphaModFix/>
          </a:blip>
          <a:srcRect l="90638" t="5908"/>
          <a:stretch/>
        </p:blipFill>
        <p:spPr>
          <a:xfrm>
            <a:off x="616937" y="885975"/>
            <a:ext cx="285750" cy="3513150"/>
          </a:xfrm>
          <a:prstGeom prst="rect">
            <a:avLst/>
          </a:prstGeom>
          <a:noFill/>
          <a:ln>
            <a:noFill/>
          </a:ln>
        </p:spPr>
      </p:pic>
      <p:sp>
        <p:nvSpPr>
          <p:cNvPr id="327" name="Google Shape;327;p21"/>
          <p:cNvSpPr txBox="1"/>
          <p:nvPr/>
        </p:nvSpPr>
        <p:spPr>
          <a:xfrm>
            <a:off x="10834" y="1165050"/>
            <a:ext cx="4935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latin typeface="Nunito"/>
                <a:ea typeface="Nunito"/>
                <a:cs typeface="Nunito"/>
                <a:sym typeface="Nunito"/>
              </a:rPr>
              <a:t>P1</a:t>
            </a:r>
            <a:endParaRPr b="1"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p:txBody>
      </p:sp>
      <p:sp>
        <p:nvSpPr>
          <p:cNvPr id="328" name="Google Shape;328;p21"/>
          <p:cNvSpPr/>
          <p:nvPr/>
        </p:nvSpPr>
        <p:spPr>
          <a:xfrm>
            <a:off x="357187" y="963900"/>
            <a:ext cx="220800" cy="675300"/>
          </a:xfrm>
          <a:prstGeom prst="mo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357187" y="3496700"/>
            <a:ext cx="220800" cy="732900"/>
          </a:xfrm>
          <a:prstGeom prst="mo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357187" y="1862850"/>
            <a:ext cx="220800" cy="675300"/>
          </a:xfrm>
          <a:prstGeom prst="mo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357187" y="2708550"/>
            <a:ext cx="220800" cy="675300"/>
          </a:xfrm>
          <a:prstGeom prst="mo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txBox="1"/>
          <p:nvPr/>
        </p:nvSpPr>
        <p:spPr>
          <a:xfrm>
            <a:off x="12950" y="2041350"/>
            <a:ext cx="49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Nunito"/>
                <a:ea typeface="Nunito"/>
                <a:cs typeface="Nunito"/>
                <a:sym typeface="Nunito"/>
              </a:rPr>
              <a:t>P2</a:t>
            </a:r>
            <a:endParaRPr b="1">
              <a:latin typeface="Nunito"/>
              <a:ea typeface="Nunito"/>
              <a:cs typeface="Nunito"/>
              <a:sym typeface="Nunito"/>
            </a:endParaRPr>
          </a:p>
        </p:txBody>
      </p:sp>
      <p:sp>
        <p:nvSpPr>
          <p:cNvPr id="333" name="Google Shape;333;p21"/>
          <p:cNvSpPr txBox="1"/>
          <p:nvPr/>
        </p:nvSpPr>
        <p:spPr>
          <a:xfrm>
            <a:off x="0" y="2917050"/>
            <a:ext cx="42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dirty="0">
                <a:latin typeface="Nunito"/>
                <a:ea typeface="Nunito"/>
                <a:cs typeface="Nunito"/>
                <a:sym typeface="Nunito"/>
              </a:rPr>
              <a:t>P3</a:t>
            </a:r>
            <a:endParaRPr b="1" dirty="0">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p:txBody>
      </p:sp>
      <p:sp>
        <p:nvSpPr>
          <p:cNvPr id="334" name="Google Shape;334;p21"/>
          <p:cNvSpPr txBox="1"/>
          <p:nvPr/>
        </p:nvSpPr>
        <p:spPr>
          <a:xfrm>
            <a:off x="12950" y="3704000"/>
            <a:ext cx="42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Nunito"/>
                <a:ea typeface="Nunito"/>
                <a:cs typeface="Nunito"/>
                <a:sym typeface="Nunito"/>
              </a:rPr>
              <a:t>P4</a:t>
            </a:r>
            <a:endParaRPr b="1">
              <a:latin typeface="Nunito"/>
              <a:ea typeface="Nunito"/>
              <a:cs typeface="Nunito"/>
              <a:sym typeface="Nunito"/>
            </a:endParaRPr>
          </a:p>
        </p:txBody>
      </p:sp>
      <p:pic>
        <p:nvPicPr>
          <p:cNvPr id="2" name="5513b7c0-f581-4e1b-8d6b-8bef4d59bef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90924" y="323351"/>
            <a:ext cx="7874839" cy="442959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38"/>
        <p:cNvGrpSpPr/>
        <p:nvPr/>
      </p:nvGrpSpPr>
      <p:grpSpPr>
        <a:xfrm>
          <a:off x="0" y="0"/>
          <a:ext cx="0" cy="0"/>
          <a:chOff x="0" y="0"/>
          <a:chExt cx="0" cy="0"/>
        </a:xfrm>
      </p:grpSpPr>
      <p:pic>
        <p:nvPicPr>
          <p:cNvPr id="339" name="Google Shape;339;p22"/>
          <p:cNvPicPr preferRelativeResize="0"/>
          <p:nvPr/>
        </p:nvPicPr>
        <p:blipFill>
          <a:blip r:embed="rId3">
            <a:alphaModFix/>
          </a:blip>
          <a:stretch>
            <a:fillRect/>
          </a:stretch>
        </p:blipFill>
        <p:spPr>
          <a:xfrm>
            <a:off x="542075" y="1087625"/>
            <a:ext cx="3238052" cy="3072200"/>
          </a:xfrm>
          <a:prstGeom prst="rect">
            <a:avLst/>
          </a:prstGeom>
          <a:noFill/>
          <a:ln>
            <a:noFill/>
          </a:ln>
        </p:spPr>
      </p:pic>
      <p:sp>
        <p:nvSpPr>
          <p:cNvPr id="340" name="Google Shape;340;p22"/>
          <p:cNvSpPr txBox="1"/>
          <p:nvPr/>
        </p:nvSpPr>
        <p:spPr>
          <a:xfrm>
            <a:off x="4636925" y="1371150"/>
            <a:ext cx="4325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dirty="0">
                <a:latin typeface="Times New Roman"/>
                <a:ea typeface="Times New Roman"/>
                <a:cs typeface="Times New Roman"/>
                <a:sym typeface="Times New Roman"/>
              </a:rPr>
              <a:t>Modelo DBCA </a:t>
            </a:r>
            <a:endParaRPr sz="1600" b="1" dirty="0">
              <a:latin typeface="Times New Roman"/>
              <a:ea typeface="Times New Roman"/>
              <a:cs typeface="Times New Roman"/>
              <a:sym typeface="Times New Roman"/>
            </a:endParaRPr>
          </a:p>
          <a:p>
            <a:pPr marL="0" lvl="0" indent="0" algn="l" rtl="0">
              <a:spcBef>
                <a:spcPts val="0"/>
              </a:spcBef>
              <a:spcAft>
                <a:spcPts val="0"/>
              </a:spcAft>
              <a:buNone/>
            </a:pPr>
            <a:endParaRPr sz="1600" b="1" dirty="0">
              <a:latin typeface="Times New Roman"/>
              <a:ea typeface="Times New Roman"/>
              <a:cs typeface="Times New Roman"/>
              <a:sym typeface="Times New Roman"/>
            </a:endParaRPr>
          </a:p>
          <a:p>
            <a:pPr marL="0" lvl="0" indent="0" algn="l" rtl="0">
              <a:spcBef>
                <a:spcPts val="0"/>
              </a:spcBef>
              <a:spcAft>
                <a:spcPts val="0"/>
              </a:spcAft>
              <a:buNone/>
            </a:pPr>
            <a:r>
              <a:rPr lang="es" sz="1600" b="1" dirty="0">
                <a:latin typeface="Times New Roman"/>
                <a:ea typeface="Times New Roman"/>
                <a:cs typeface="Times New Roman"/>
                <a:sym typeface="Times New Roman"/>
              </a:rPr>
              <a:t>F.I = Algoritmo </a:t>
            </a:r>
            <a:endParaRPr sz="1600" b="1" dirty="0">
              <a:latin typeface="Times New Roman"/>
              <a:ea typeface="Times New Roman"/>
              <a:cs typeface="Times New Roman"/>
              <a:sym typeface="Times New Roman"/>
            </a:endParaRPr>
          </a:p>
          <a:p>
            <a:pPr marL="0" lvl="0" indent="0" algn="l" rtl="0">
              <a:spcBef>
                <a:spcPts val="0"/>
              </a:spcBef>
              <a:spcAft>
                <a:spcPts val="0"/>
              </a:spcAft>
              <a:buNone/>
            </a:pPr>
            <a:r>
              <a:rPr lang="es" sz="1600" b="1" dirty="0">
                <a:latin typeface="Times New Roman"/>
                <a:ea typeface="Times New Roman"/>
                <a:cs typeface="Times New Roman"/>
                <a:sym typeface="Times New Roman"/>
              </a:rPr>
              <a:t>niveles I = 4 </a:t>
            </a:r>
            <a:endParaRPr sz="1600" b="1" dirty="0">
              <a:latin typeface="Times New Roman"/>
              <a:ea typeface="Times New Roman"/>
              <a:cs typeface="Times New Roman"/>
              <a:sym typeface="Times New Roman"/>
            </a:endParaRPr>
          </a:p>
          <a:p>
            <a:pPr marL="0" lvl="0" indent="0" algn="l" rtl="0">
              <a:spcBef>
                <a:spcPts val="0"/>
              </a:spcBef>
              <a:spcAft>
                <a:spcPts val="0"/>
              </a:spcAft>
              <a:buNone/>
            </a:pPr>
            <a:r>
              <a:rPr lang="es" sz="1600" b="1" dirty="0">
                <a:latin typeface="Times New Roman"/>
                <a:ea typeface="Times New Roman"/>
                <a:cs typeface="Times New Roman"/>
                <a:sym typeface="Times New Roman"/>
              </a:rPr>
              <a:t>F.B = Procesador </a:t>
            </a:r>
            <a:endParaRPr sz="1600" b="1" dirty="0">
              <a:latin typeface="Times New Roman"/>
              <a:ea typeface="Times New Roman"/>
              <a:cs typeface="Times New Roman"/>
              <a:sym typeface="Times New Roman"/>
            </a:endParaRPr>
          </a:p>
          <a:p>
            <a:pPr marL="0" lvl="0" indent="0" algn="l" rtl="0">
              <a:spcBef>
                <a:spcPts val="0"/>
              </a:spcBef>
              <a:spcAft>
                <a:spcPts val="0"/>
              </a:spcAft>
              <a:buNone/>
            </a:pPr>
            <a:r>
              <a:rPr lang="es" sz="1600" b="1" dirty="0">
                <a:latin typeface="Times New Roman"/>
                <a:ea typeface="Times New Roman"/>
                <a:cs typeface="Times New Roman"/>
                <a:sym typeface="Times New Roman"/>
              </a:rPr>
              <a:t>réplicas = 4</a:t>
            </a:r>
            <a:endParaRPr sz="1600" b="1" dirty="0">
              <a:latin typeface="Times New Roman"/>
              <a:ea typeface="Times New Roman"/>
              <a:cs typeface="Times New Roman"/>
              <a:sym typeface="Times New Roman"/>
            </a:endParaRPr>
          </a:p>
          <a:p>
            <a:pPr marL="0" lvl="0" indent="0" algn="l" rtl="0">
              <a:spcBef>
                <a:spcPts val="0"/>
              </a:spcBef>
              <a:spcAft>
                <a:spcPts val="0"/>
              </a:spcAft>
              <a:buNone/>
            </a:pPr>
            <a:r>
              <a:rPr lang="es" sz="1600" b="1" dirty="0">
                <a:latin typeface="Times New Roman"/>
                <a:ea typeface="Times New Roman"/>
                <a:cs typeface="Times New Roman"/>
                <a:sym typeface="Times New Roman"/>
              </a:rPr>
              <a:t># corridas = 16 </a:t>
            </a:r>
            <a:endParaRPr sz="1600" b="1" dirty="0">
              <a:latin typeface="Times New Roman"/>
              <a:ea typeface="Times New Roman"/>
              <a:cs typeface="Times New Roman"/>
              <a:sym typeface="Times New Roman"/>
            </a:endParaRPr>
          </a:p>
          <a:p>
            <a:pPr marL="0" lvl="0" indent="0" algn="l" rtl="0">
              <a:spcBef>
                <a:spcPts val="0"/>
              </a:spcBef>
              <a:spcAft>
                <a:spcPts val="0"/>
              </a:spcAft>
              <a:buNone/>
            </a:pPr>
            <a:r>
              <a:rPr lang="es" sz="1600" b="1" dirty="0">
                <a:latin typeface="Times New Roman"/>
                <a:ea typeface="Times New Roman"/>
                <a:cs typeface="Times New Roman"/>
                <a:sym typeface="Times New Roman"/>
              </a:rPr>
              <a:t>v.respuesta = tiempo necesario</a:t>
            </a:r>
            <a:endParaRPr sz="1600" b="1" dirty="0">
              <a:latin typeface="Times New Roman"/>
              <a:ea typeface="Times New Roman"/>
              <a:cs typeface="Times New Roman"/>
              <a:sym typeface="Times New Roman"/>
            </a:endParaRPr>
          </a:p>
          <a:p>
            <a:pPr marL="0" lvl="0" indent="0" algn="l" rtl="0">
              <a:spcBef>
                <a:spcPts val="0"/>
              </a:spcBef>
              <a:spcAft>
                <a:spcPts val="0"/>
              </a:spcAft>
              <a:buNone/>
            </a:pPr>
            <a:r>
              <a:rPr lang="es" sz="1600" b="1" dirty="0">
                <a:latin typeface="Times New Roman"/>
                <a:ea typeface="Times New Roman"/>
                <a:cs typeface="Times New Roman"/>
                <a:sym typeface="Times New Roman"/>
              </a:rPr>
              <a:t>u.e = computadores</a:t>
            </a:r>
            <a:endParaRPr sz="1600" b="1" dirty="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44"/>
        <p:cNvGrpSpPr/>
        <p:nvPr/>
      </p:nvGrpSpPr>
      <p:grpSpPr>
        <a:xfrm>
          <a:off x="0" y="0"/>
          <a:ext cx="0" cy="0"/>
          <a:chOff x="0" y="0"/>
          <a:chExt cx="0" cy="0"/>
        </a:xfrm>
      </p:grpSpPr>
      <p:pic>
        <p:nvPicPr>
          <p:cNvPr id="345" name="Google Shape;345;p23"/>
          <p:cNvPicPr preferRelativeResize="0"/>
          <p:nvPr/>
        </p:nvPicPr>
        <p:blipFill>
          <a:blip r:embed="rId3">
            <a:alphaModFix/>
          </a:blip>
          <a:stretch>
            <a:fillRect/>
          </a:stretch>
        </p:blipFill>
        <p:spPr>
          <a:xfrm>
            <a:off x="638700" y="779750"/>
            <a:ext cx="7866575" cy="2883025"/>
          </a:xfrm>
          <a:prstGeom prst="rect">
            <a:avLst/>
          </a:prstGeom>
          <a:noFill/>
          <a:ln>
            <a:noFill/>
          </a:ln>
        </p:spPr>
      </p:pic>
      <p:sp>
        <p:nvSpPr>
          <p:cNvPr id="346" name="Google Shape;346;p23"/>
          <p:cNvSpPr txBox="1"/>
          <p:nvPr/>
        </p:nvSpPr>
        <p:spPr>
          <a:xfrm>
            <a:off x="3643350" y="4065450"/>
            <a:ext cx="185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dirty="0">
                <a:solidFill>
                  <a:schemeClr val="lt1"/>
                </a:solidFill>
                <a:latin typeface="Times New Roman"/>
                <a:ea typeface="Times New Roman"/>
                <a:cs typeface="Times New Roman"/>
                <a:sym typeface="Times New Roman"/>
              </a:rPr>
              <a:t>Fo &lt; 3.86 &lt; F* </a:t>
            </a:r>
            <a:endParaRPr sz="2000"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50"/>
        <p:cNvGrpSpPr/>
        <p:nvPr/>
      </p:nvGrpSpPr>
      <p:grpSpPr>
        <a:xfrm>
          <a:off x="0" y="0"/>
          <a:ext cx="0" cy="0"/>
          <a:chOff x="0" y="0"/>
          <a:chExt cx="0" cy="0"/>
        </a:xfrm>
      </p:grpSpPr>
      <p:sp>
        <p:nvSpPr>
          <p:cNvPr id="351" name="Google Shape;351;p24"/>
          <p:cNvSpPr txBox="1">
            <a:spLocks noGrp="1"/>
          </p:cNvSpPr>
          <p:nvPr>
            <p:ph type="title"/>
          </p:nvPr>
        </p:nvSpPr>
        <p:spPr>
          <a:xfrm>
            <a:off x="447350" y="207825"/>
            <a:ext cx="4644300" cy="857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s">
                <a:latin typeface="Times New Roman"/>
                <a:ea typeface="Times New Roman"/>
                <a:cs typeface="Times New Roman"/>
                <a:sym typeface="Times New Roman"/>
              </a:rPr>
              <a:t>Supuestos - Aleatoriedad </a:t>
            </a:r>
            <a:endParaRPr>
              <a:latin typeface="Times New Roman"/>
              <a:ea typeface="Times New Roman"/>
              <a:cs typeface="Times New Roman"/>
              <a:sym typeface="Times New Roman"/>
            </a:endParaRPr>
          </a:p>
        </p:txBody>
      </p:sp>
      <p:pic>
        <p:nvPicPr>
          <p:cNvPr id="352" name="Google Shape;352;p24"/>
          <p:cNvPicPr preferRelativeResize="0"/>
          <p:nvPr/>
        </p:nvPicPr>
        <p:blipFill>
          <a:blip r:embed="rId3">
            <a:alphaModFix/>
          </a:blip>
          <a:stretch>
            <a:fillRect/>
          </a:stretch>
        </p:blipFill>
        <p:spPr>
          <a:xfrm>
            <a:off x="4571988" y="1064925"/>
            <a:ext cx="3826926" cy="3773774"/>
          </a:xfrm>
          <a:prstGeom prst="rect">
            <a:avLst/>
          </a:prstGeom>
          <a:noFill/>
          <a:ln>
            <a:noFill/>
          </a:ln>
        </p:spPr>
      </p:pic>
      <p:pic>
        <p:nvPicPr>
          <p:cNvPr id="353" name="Google Shape;353;p24"/>
          <p:cNvPicPr preferRelativeResize="0"/>
          <p:nvPr/>
        </p:nvPicPr>
        <p:blipFill>
          <a:blip r:embed="rId4">
            <a:alphaModFix/>
          </a:blip>
          <a:stretch>
            <a:fillRect/>
          </a:stretch>
        </p:blipFill>
        <p:spPr>
          <a:xfrm>
            <a:off x="447350" y="2507175"/>
            <a:ext cx="3900050" cy="889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57"/>
        <p:cNvGrpSpPr/>
        <p:nvPr/>
      </p:nvGrpSpPr>
      <p:grpSpPr>
        <a:xfrm>
          <a:off x="0" y="0"/>
          <a:ext cx="0" cy="0"/>
          <a:chOff x="0" y="0"/>
          <a:chExt cx="0" cy="0"/>
        </a:xfrm>
      </p:grpSpPr>
      <p:sp>
        <p:nvSpPr>
          <p:cNvPr id="358" name="Google Shape;358;p25"/>
          <p:cNvSpPr txBox="1">
            <a:spLocks noGrp="1"/>
          </p:cNvSpPr>
          <p:nvPr>
            <p:ph type="title"/>
          </p:nvPr>
        </p:nvSpPr>
        <p:spPr>
          <a:xfrm>
            <a:off x="226500" y="2082400"/>
            <a:ext cx="2176500" cy="821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s" sz="3100">
                <a:latin typeface="Times New Roman"/>
                <a:ea typeface="Times New Roman"/>
                <a:cs typeface="Times New Roman"/>
                <a:sym typeface="Times New Roman"/>
              </a:rPr>
              <a:t>Normalidad </a:t>
            </a:r>
            <a:endParaRPr sz="3100">
              <a:latin typeface="Times New Roman"/>
              <a:ea typeface="Times New Roman"/>
              <a:cs typeface="Times New Roman"/>
              <a:sym typeface="Times New Roman"/>
            </a:endParaRPr>
          </a:p>
        </p:txBody>
      </p:sp>
      <p:pic>
        <p:nvPicPr>
          <p:cNvPr id="359" name="Google Shape;359;p25"/>
          <p:cNvPicPr preferRelativeResize="0"/>
          <p:nvPr/>
        </p:nvPicPr>
        <p:blipFill>
          <a:blip r:embed="rId3">
            <a:alphaModFix/>
          </a:blip>
          <a:stretch>
            <a:fillRect/>
          </a:stretch>
        </p:blipFill>
        <p:spPr>
          <a:xfrm>
            <a:off x="2532775" y="271025"/>
            <a:ext cx="6312475" cy="444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63"/>
        <p:cNvGrpSpPr/>
        <p:nvPr/>
      </p:nvGrpSpPr>
      <p:grpSpPr>
        <a:xfrm>
          <a:off x="0" y="0"/>
          <a:ext cx="0" cy="0"/>
          <a:chOff x="0" y="0"/>
          <a:chExt cx="0" cy="0"/>
        </a:xfrm>
      </p:grpSpPr>
      <p:sp>
        <p:nvSpPr>
          <p:cNvPr id="364" name="Google Shape;364;p26"/>
          <p:cNvSpPr txBox="1">
            <a:spLocks noGrp="1"/>
          </p:cNvSpPr>
          <p:nvPr>
            <p:ph type="title"/>
          </p:nvPr>
        </p:nvSpPr>
        <p:spPr>
          <a:xfrm>
            <a:off x="304450" y="244050"/>
            <a:ext cx="3397200" cy="1015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sz="3100">
                <a:latin typeface="Times New Roman"/>
                <a:ea typeface="Times New Roman"/>
                <a:cs typeface="Times New Roman"/>
                <a:sym typeface="Times New Roman"/>
              </a:rPr>
              <a:t>Homocedasticidad</a:t>
            </a:r>
            <a:endParaRPr sz="3100">
              <a:latin typeface="Times New Roman"/>
              <a:ea typeface="Times New Roman"/>
              <a:cs typeface="Times New Roman"/>
              <a:sym typeface="Times New Roman"/>
            </a:endParaRPr>
          </a:p>
        </p:txBody>
      </p:sp>
      <p:pic>
        <p:nvPicPr>
          <p:cNvPr id="365" name="Google Shape;365;p26"/>
          <p:cNvPicPr preferRelativeResize="0"/>
          <p:nvPr/>
        </p:nvPicPr>
        <p:blipFill>
          <a:blip r:embed="rId3">
            <a:alphaModFix/>
          </a:blip>
          <a:stretch>
            <a:fillRect/>
          </a:stretch>
        </p:blipFill>
        <p:spPr>
          <a:xfrm>
            <a:off x="4143375" y="1065075"/>
            <a:ext cx="4725250" cy="3578800"/>
          </a:xfrm>
          <a:prstGeom prst="rect">
            <a:avLst/>
          </a:prstGeom>
          <a:noFill/>
          <a:ln>
            <a:noFill/>
          </a:ln>
        </p:spPr>
      </p:pic>
      <p:pic>
        <p:nvPicPr>
          <p:cNvPr id="366" name="Google Shape;366;p26"/>
          <p:cNvPicPr preferRelativeResize="0"/>
          <p:nvPr/>
        </p:nvPicPr>
        <p:blipFill>
          <a:blip r:embed="rId4">
            <a:alphaModFix/>
          </a:blip>
          <a:stretch>
            <a:fillRect/>
          </a:stretch>
        </p:blipFill>
        <p:spPr>
          <a:xfrm>
            <a:off x="152400" y="2711125"/>
            <a:ext cx="3861100" cy="5047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70"/>
        <p:cNvGrpSpPr/>
        <p:nvPr/>
      </p:nvGrpSpPr>
      <p:grpSpPr>
        <a:xfrm>
          <a:off x="0" y="0"/>
          <a:ext cx="0" cy="0"/>
          <a:chOff x="0" y="0"/>
          <a:chExt cx="0" cy="0"/>
        </a:xfrm>
      </p:grpSpPr>
      <p:sp>
        <p:nvSpPr>
          <p:cNvPr id="371" name="Google Shape;371;p27"/>
          <p:cNvSpPr txBox="1">
            <a:spLocks noGrp="1"/>
          </p:cNvSpPr>
          <p:nvPr>
            <p:ph type="title"/>
          </p:nvPr>
        </p:nvSpPr>
        <p:spPr>
          <a:xfrm>
            <a:off x="512275" y="360950"/>
            <a:ext cx="2020500" cy="100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sz="3800">
                <a:latin typeface="Times New Roman"/>
                <a:ea typeface="Times New Roman"/>
                <a:cs typeface="Times New Roman"/>
                <a:sym typeface="Times New Roman"/>
              </a:rPr>
              <a:t>Efectos</a:t>
            </a:r>
            <a:endParaRPr sz="3800">
              <a:latin typeface="Times New Roman"/>
              <a:ea typeface="Times New Roman"/>
              <a:cs typeface="Times New Roman"/>
              <a:sym typeface="Times New Roman"/>
            </a:endParaRPr>
          </a:p>
        </p:txBody>
      </p:sp>
      <p:pic>
        <p:nvPicPr>
          <p:cNvPr id="372" name="Google Shape;372;p27"/>
          <p:cNvPicPr preferRelativeResize="0"/>
          <p:nvPr/>
        </p:nvPicPr>
        <p:blipFill>
          <a:blip r:embed="rId3">
            <a:alphaModFix/>
          </a:blip>
          <a:stretch>
            <a:fillRect/>
          </a:stretch>
        </p:blipFill>
        <p:spPr>
          <a:xfrm>
            <a:off x="1976875" y="1363850"/>
            <a:ext cx="4848050" cy="2857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76"/>
        <p:cNvGrpSpPr/>
        <p:nvPr/>
      </p:nvGrpSpPr>
      <p:grpSpPr>
        <a:xfrm>
          <a:off x="0" y="0"/>
          <a:ext cx="0" cy="0"/>
          <a:chOff x="0" y="0"/>
          <a:chExt cx="0" cy="0"/>
        </a:xfrm>
      </p:grpSpPr>
      <p:sp>
        <p:nvSpPr>
          <p:cNvPr id="377" name="Google Shape;377;p28"/>
          <p:cNvSpPr txBox="1">
            <a:spLocks noGrp="1"/>
          </p:cNvSpPr>
          <p:nvPr>
            <p:ph type="title"/>
          </p:nvPr>
        </p:nvSpPr>
        <p:spPr>
          <a:xfrm>
            <a:off x="356425" y="231075"/>
            <a:ext cx="2955600" cy="6912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s">
                <a:latin typeface="Times New Roman"/>
                <a:ea typeface="Times New Roman"/>
                <a:cs typeface="Times New Roman"/>
                <a:sym typeface="Times New Roman"/>
              </a:rPr>
              <a:t>Aditividad</a:t>
            </a:r>
            <a:endParaRPr>
              <a:latin typeface="Times New Roman"/>
              <a:ea typeface="Times New Roman"/>
              <a:cs typeface="Times New Roman"/>
              <a:sym typeface="Times New Roman"/>
            </a:endParaRPr>
          </a:p>
        </p:txBody>
      </p:sp>
      <p:pic>
        <p:nvPicPr>
          <p:cNvPr id="378" name="Google Shape;378;p28"/>
          <p:cNvPicPr preferRelativeResize="0"/>
          <p:nvPr/>
        </p:nvPicPr>
        <p:blipFill>
          <a:blip r:embed="rId3">
            <a:alphaModFix/>
          </a:blip>
          <a:stretch>
            <a:fillRect/>
          </a:stretch>
        </p:blipFill>
        <p:spPr>
          <a:xfrm>
            <a:off x="4898212" y="688475"/>
            <a:ext cx="3939538" cy="4068825"/>
          </a:xfrm>
          <a:prstGeom prst="rect">
            <a:avLst/>
          </a:prstGeom>
          <a:noFill/>
          <a:ln>
            <a:noFill/>
          </a:ln>
        </p:spPr>
      </p:pic>
      <p:pic>
        <p:nvPicPr>
          <p:cNvPr id="379" name="Google Shape;379;p28"/>
          <p:cNvPicPr preferRelativeResize="0"/>
          <p:nvPr/>
        </p:nvPicPr>
        <p:blipFill>
          <a:blip r:embed="rId4">
            <a:alphaModFix/>
          </a:blip>
          <a:stretch>
            <a:fillRect/>
          </a:stretch>
        </p:blipFill>
        <p:spPr>
          <a:xfrm>
            <a:off x="356425" y="1339575"/>
            <a:ext cx="4171950" cy="1295400"/>
          </a:xfrm>
          <a:prstGeom prst="rect">
            <a:avLst/>
          </a:prstGeom>
          <a:noFill/>
          <a:ln>
            <a:noFill/>
          </a:ln>
        </p:spPr>
      </p:pic>
      <p:pic>
        <p:nvPicPr>
          <p:cNvPr id="380" name="Google Shape;380;p28"/>
          <p:cNvPicPr preferRelativeResize="0"/>
          <p:nvPr/>
        </p:nvPicPr>
        <p:blipFill>
          <a:blip r:embed="rId5">
            <a:alphaModFix/>
          </a:blip>
          <a:stretch>
            <a:fillRect/>
          </a:stretch>
        </p:blipFill>
        <p:spPr>
          <a:xfrm>
            <a:off x="356425" y="3331150"/>
            <a:ext cx="4171950" cy="533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84"/>
        <p:cNvGrpSpPr/>
        <p:nvPr/>
      </p:nvGrpSpPr>
      <p:grpSpPr>
        <a:xfrm>
          <a:off x="0" y="0"/>
          <a:ext cx="0" cy="0"/>
          <a:chOff x="0" y="0"/>
          <a:chExt cx="0" cy="0"/>
        </a:xfrm>
      </p:grpSpPr>
      <p:sp>
        <p:nvSpPr>
          <p:cNvPr id="385" name="Google Shape;385;p29"/>
          <p:cNvSpPr txBox="1">
            <a:spLocks noGrp="1"/>
          </p:cNvSpPr>
          <p:nvPr>
            <p:ph type="title"/>
          </p:nvPr>
        </p:nvSpPr>
        <p:spPr>
          <a:xfrm>
            <a:off x="135600" y="149000"/>
            <a:ext cx="5319600" cy="895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a:latin typeface="Times New Roman"/>
                <a:ea typeface="Times New Roman"/>
                <a:cs typeface="Times New Roman"/>
                <a:sym typeface="Times New Roman"/>
              </a:rPr>
              <a:t>Comparaciones múltiples </a:t>
            </a:r>
            <a:endParaRPr>
              <a:latin typeface="Times New Roman"/>
              <a:ea typeface="Times New Roman"/>
              <a:cs typeface="Times New Roman"/>
              <a:sym typeface="Times New Roman"/>
            </a:endParaRPr>
          </a:p>
        </p:txBody>
      </p:sp>
      <p:pic>
        <p:nvPicPr>
          <p:cNvPr id="386" name="Google Shape;386;p29"/>
          <p:cNvPicPr preferRelativeResize="0"/>
          <p:nvPr/>
        </p:nvPicPr>
        <p:blipFill>
          <a:blip r:embed="rId3">
            <a:alphaModFix/>
          </a:blip>
          <a:stretch>
            <a:fillRect/>
          </a:stretch>
        </p:blipFill>
        <p:spPr>
          <a:xfrm>
            <a:off x="4494075" y="1044500"/>
            <a:ext cx="4217050" cy="3946600"/>
          </a:xfrm>
          <a:prstGeom prst="rect">
            <a:avLst/>
          </a:prstGeom>
          <a:noFill/>
          <a:ln>
            <a:noFill/>
          </a:ln>
        </p:spPr>
      </p:pic>
      <p:pic>
        <p:nvPicPr>
          <p:cNvPr id="387" name="Google Shape;387;p29"/>
          <p:cNvPicPr preferRelativeResize="0"/>
          <p:nvPr/>
        </p:nvPicPr>
        <p:blipFill>
          <a:blip r:embed="rId4">
            <a:alphaModFix/>
          </a:blip>
          <a:stretch>
            <a:fillRect/>
          </a:stretch>
        </p:blipFill>
        <p:spPr>
          <a:xfrm>
            <a:off x="967950" y="2409112"/>
            <a:ext cx="2693775" cy="1217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B7B7B7"/>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171650" y="472451"/>
            <a:ext cx="7030500" cy="634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dirty="0">
                <a:latin typeface="Times New Roman"/>
                <a:ea typeface="Times New Roman"/>
                <a:cs typeface="Times New Roman"/>
                <a:sym typeface="Times New Roman"/>
              </a:rPr>
              <a:t>Introducción</a:t>
            </a:r>
            <a:endParaRPr dirty="0">
              <a:latin typeface="Times New Roman"/>
              <a:ea typeface="Times New Roman"/>
              <a:cs typeface="Times New Roman"/>
              <a:sym typeface="Times New Roman"/>
            </a:endParaRPr>
          </a:p>
        </p:txBody>
      </p:sp>
      <p:sp>
        <p:nvSpPr>
          <p:cNvPr id="284" name="Google Shape;284;p14"/>
          <p:cNvSpPr txBox="1">
            <a:spLocks noGrp="1"/>
          </p:cNvSpPr>
          <p:nvPr>
            <p:ph type="body" idx="1"/>
          </p:nvPr>
        </p:nvSpPr>
        <p:spPr>
          <a:xfrm>
            <a:off x="1039500" y="1316857"/>
            <a:ext cx="7294800" cy="358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1600" dirty="0">
                <a:latin typeface="Times New Roman"/>
                <a:ea typeface="Times New Roman"/>
                <a:cs typeface="Times New Roman"/>
                <a:sym typeface="Times New Roman"/>
              </a:rPr>
              <a:t>En la industria del transporte, la eficiencia y la optimización de las rutas son elementos clave para el éxito de una empresa transportadora. Los algoritmos de grafos han demostrado ser herramientas poderosas y versátiles para abordar este desafío. Un grafo se compone de nodos (representando ubicaciones) y aristas (representan las rutas entre estas ubicaciones), lo que permite representar y analizar de manera eficiente la red de envíos de una empresa. En este contexto, los algoritmos de grafos proporcionan una metodología estructurada y basada en datos para calcular las rutas óptimas y mejorar la planificación de entregas y recolecciones, esta tarea requiere un tiempo de ejecución mínimo para poder calcular las mejores rutas lo más pronto posible.</a:t>
            </a:r>
            <a:endParaRPr sz="1600" dirty="0">
              <a:latin typeface="Times New Roman"/>
              <a:ea typeface="Times New Roman"/>
              <a:cs typeface="Times New Roman"/>
              <a:sym typeface="Times New Roman"/>
            </a:endParaRPr>
          </a:p>
        </p:txBody>
      </p:sp>
      <p:sp>
        <p:nvSpPr>
          <p:cNvPr id="285" name="Google Shape;285;p14"/>
          <p:cNvSpPr txBox="1"/>
          <p:nvPr/>
        </p:nvSpPr>
        <p:spPr>
          <a:xfrm>
            <a:off x="1504675" y="1232750"/>
            <a:ext cx="469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Shape 391"/>
        <p:cNvGrpSpPr/>
        <p:nvPr/>
      </p:nvGrpSpPr>
      <p:grpSpPr>
        <a:xfrm>
          <a:off x="0" y="0"/>
          <a:ext cx="0" cy="0"/>
          <a:chOff x="0" y="0"/>
          <a:chExt cx="0" cy="0"/>
        </a:xfrm>
      </p:grpSpPr>
      <p:sp>
        <p:nvSpPr>
          <p:cNvPr id="392" name="Google Shape;392;p30"/>
          <p:cNvSpPr txBox="1">
            <a:spLocks noGrp="1"/>
          </p:cNvSpPr>
          <p:nvPr>
            <p:ph type="title"/>
          </p:nvPr>
        </p:nvSpPr>
        <p:spPr>
          <a:xfrm>
            <a:off x="3045600" y="2005650"/>
            <a:ext cx="3624300" cy="1132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 dirty="0">
                <a:latin typeface="Times New Roman"/>
                <a:ea typeface="Times New Roman"/>
                <a:cs typeface="Times New Roman"/>
                <a:sym typeface="Times New Roman"/>
              </a:rPr>
              <a:t>Conclusiones</a:t>
            </a:r>
            <a:endParaRPr dirty="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643100" y="543525"/>
            <a:ext cx="5857800" cy="828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
                <a:latin typeface="Times New Roman"/>
                <a:ea typeface="Times New Roman"/>
                <a:cs typeface="Times New Roman"/>
                <a:sym typeface="Times New Roman"/>
              </a:rPr>
              <a:t>Marco teórico</a:t>
            </a:r>
            <a:endParaRPr>
              <a:latin typeface="Times New Roman"/>
              <a:ea typeface="Times New Roman"/>
              <a:cs typeface="Times New Roman"/>
              <a:sym typeface="Times New Roman"/>
            </a:endParaRPr>
          </a:p>
        </p:txBody>
      </p:sp>
      <p:sp>
        <p:nvSpPr>
          <p:cNvPr id="291" name="Google Shape;291;p15"/>
          <p:cNvSpPr txBox="1"/>
          <p:nvPr/>
        </p:nvSpPr>
        <p:spPr>
          <a:xfrm>
            <a:off x="1093100" y="2061525"/>
            <a:ext cx="69777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solidFill>
                <a:schemeClr val="lt1"/>
              </a:solidFill>
              <a:latin typeface="Maven Pro"/>
              <a:ea typeface="Maven Pro"/>
              <a:cs typeface="Maven Pro"/>
              <a:sym typeface="Maven Pro"/>
            </a:endParaRPr>
          </a:p>
          <a:p>
            <a:pPr marL="0" lvl="0" indent="0" algn="l" rtl="0">
              <a:spcBef>
                <a:spcPts val="0"/>
              </a:spcBef>
              <a:spcAft>
                <a:spcPts val="0"/>
              </a:spcAft>
              <a:buNone/>
            </a:pPr>
            <a:r>
              <a:rPr lang="es" sz="1600" b="1">
                <a:solidFill>
                  <a:schemeClr val="lt1"/>
                </a:solidFill>
                <a:latin typeface="Times New Roman"/>
                <a:ea typeface="Times New Roman"/>
                <a:cs typeface="Times New Roman"/>
                <a:sym typeface="Times New Roman"/>
              </a:rPr>
              <a:t>Título: Velocidad de procesamiento de distintos algoritmos de grafos para una aplicación de rutas mínimas en una empresa transportadora</a:t>
            </a:r>
            <a:endParaRPr sz="16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b="1">
              <a:solidFill>
                <a:schemeClr val="lt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2397375" y="488175"/>
            <a:ext cx="4014900" cy="575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a:latin typeface="Times New Roman"/>
                <a:ea typeface="Times New Roman"/>
                <a:cs typeface="Times New Roman"/>
                <a:sym typeface="Times New Roman"/>
              </a:rPr>
              <a:t>Marco teórico</a:t>
            </a:r>
            <a:endParaRPr>
              <a:latin typeface="Times New Roman"/>
              <a:ea typeface="Times New Roman"/>
              <a:cs typeface="Times New Roman"/>
              <a:sym typeface="Times New Roman"/>
            </a:endParaRPr>
          </a:p>
        </p:txBody>
      </p:sp>
      <p:sp>
        <p:nvSpPr>
          <p:cNvPr id="297" name="Google Shape;297;p16"/>
          <p:cNvSpPr txBox="1"/>
          <p:nvPr/>
        </p:nvSpPr>
        <p:spPr>
          <a:xfrm>
            <a:off x="1083150" y="1140400"/>
            <a:ext cx="6977700" cy="42318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 sz="1600" b="1" dirty="0">
                <a:solidFill>
                  <a:schemeClr val="lt1"/>
                </a:solidFill>
                <a:latin typeface="Times New Roman"/>
                <a:ea typeface="Times New Roman"/>
                <a:cs typeface="Times New Roman"/>
                <a:sym typeface="Times New Roman"/>
              </a:rPr>
              <a:t>Algoritmos de rutas mínimas:</a:t>
            </a:r>
            <a:endParaRPr sz="16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 sz="1600" dirty="0">
                <a:solidFill>
                  <a:schemeClr val="lt1"/>
                </a:solidFill>
                <a:latin typeface="Times New Roman"/>
                <a:ea typeface="Times New Roman"/>
                <a:cs typeface="Times New Roman"/>
                <a:sym typeface="Times New Roman"/>
              </a:rPr>
              <a:t>Se analizarán los distintos algoritmos de grafos utilizados para encontrar rutas mínimas, como el algoritmo de Dijkstra, el algoritmo de Bellman, Warshall y Floyd. Todos estos algoritmos cumplen la misma función de encontrar los caminos más cortos entre los nodos. Además, se destacara que algoritmo se comporta mejor respecto al tiempo de ejecución mínimo.</a:t>
            </a:r>
            <a:endParaRPr sz="16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6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 sz="1600" b="1" dirty="0">
                <a:solidFill>
                  <a:schemeClr val="lt1"/>
                </a:solidFill>
                <a:latin typeface="Times New Roman"/>
                <a:ea typeface="Times New Roman"/>
                <a:cs typeface="Times New Roman"/>
                <a:sym typeface="Times New Roman"/>
              </a:rPr>
              <a:t>Procesadores utilizados:</a:t>
            </a:r>
            <a:endParaRPr sz="16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 sz="1600" dirty="0">
                <a:solidFill>
                  <a:schemeClr val="lt1"/>
                </a:solidFill>
                <a:latin typeface="Times New Roman"/>
                <a:ea typeface="Times New Roman"/>
                <a:cs typeface="Times New Roman"/>
                <a:sym typeface="Times New Roman"/>
              </a:rPr>
              <a:t>Se explorarán los 4 diferentes procesadores con los que cuenta la empresa transportadora. Se describirán las características de cada procesador en términos de velocidad de reloj y número de núcleos. Además, se analizará cómo estas características pueden influir en la velocidad de procesamiento de los algoritmos de grafos para rutas mínimas.</a:t>
            </a:r>
            <a:endParaRPr sz="16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2564550" y="449200"/>
            <a:ext cx="4014900" cy="575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a:latin typeface="Times New Roman"/>
                <a:ea typeface="Times New Roman"/>
                <a:cs typeface="Times New Roman"/>
                <a:sym typeface="Times New Roman"/>
              </a:rPr>
              <a:t>Marco teórico</a:t>
            </a:r>
            <a:endParaRPr>
              <a:latin typeface="Times New Roman"/>
              <a:ea typeface="Times New Roman"/>
              <a:cs typeface="Times New Roman"/>
              <a:sym typeface="Times New Roman"/>
            </a:endParaRPr>
          </a:p>
        </p:txBody>
      </p:sp>
      <p:sp>
        <p:nvSpPr>
          <p:cNvPr id="303" name="Google Shape;303;p17"/>
          <p:cNvSpPr txBox="1"/>
          <p:nvPr/>
        </p:nvSpPr>
        <p:spPr>
          <a:xfrm>
            <a:off x="1083150" y="1140400"/>
            <a:ext cx="69777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6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 sz="1600" b="1">
                <a:solidFill>
                  <a:schemeClr val="lt1"/>
                </a:solidFill>
                <a:latin typeface="Times New Roman"/>
                <a:ea typeface="Times New Roman"/>
                <a:cs typeface="Times New Roman"/>
                <a:sym typeface="Times New Roman"/>
              </a:rPr>
              <a:t>Evaluación de la velocidad de procesamiento:</a:t>
            </a:r>
            <a:endParaRPr sz="16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 sz="1600">
                <a:solidFill>
                  <a:schemeClr val="lt1"/>
                </a:solidFill>
                <a:latin typeface="Times New Roman"/>
                <a:ea typeface="Times New Roman"/>
                <a:cs typeface="Times New Roman"/>
                <a:sym typeface="Times New Roman"/>
              </a:rPr>
              <a:t>Se describirán las métricas y metodologías utilizadas para evaluar la velocidad de procesamiento de los algoritmos de grafos en distintos procesadores en una aplicación de rutas mínimas. Estas métricas pueden incluir el tiempo de procesamiento, el uso de recursos, el escalado con el tamaño del grafo y la eficiencia de la paralelización. Se discutirán las consideraciones y desafíos asociados con la comparación de la velocidad de procesamiento en diferentes procesadores.</a:t>
            </a:r>
            <a:endParaRPr sz="16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2564550" y="428875"/>
            <a:ext cx="4014900" cy="575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a:latin typeface="Times New Roman"/>
                <a:ea typeface="Times New Roman"/>
                <a:cs typeface="Times New Roman"/>
                <a:sym typeface="Times New Roman"/>
              </a:rPr>
              <a:t>Hipótesis</a:t>
            </a:r>
            <a:endParaRPr>
              <a:latin typeface="Times New Roman"/>
              <a:ea typeface="Times New Roman"/>
              <a:cs typeface="Times New Roman"/>
              <a:sym typeface="Times New Roman"/>
            </a:endParaRPr>
          </a:p>
        </p:txBody>
      </p:sp>
      <p:sp>
        <p:nvSpPr>
          <p:cNvPr id="309" name="Google Shape;309;p18"/>
          <p:cNvSpPr txBox="1"/>
          <p:nvPr/>
        </p:nvSpPr>
        <p:spPr>
          <a:xfrm>
            <a:off x="1083150" y="1140400"/>
            <a:ext cx="69777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6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 sz="1600">
                <a:solidFill>
                  <a:schemeClr val="lt1"/>
                </a:solidFill>
                <a:latin typeface="Times New Roman"/>
                <a:ea typeface="Times New Roman"/>
                <a:cs typeface="Times New Roman"/>
                <a:sym typeface="Times New Roman"/>
              </a:rPr>
              <a:t>Basado en el marco teórico presentado, se plantea la siguiente hipótesis para la investigación:</a:t>
            </a:r>
            <a:endParaRPr sz="16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 sz="1600">
                <a:solidFill>
                  <a:schemeClr val="lt1"/>
                </a:solidFill>
                <a:latin typeface="Times New Roman"/>
                <a:ea typeface="Times New Roman"/>
                <a:cs typeface="Times New Roman"/>
                <a:sym typeface="Times New Roman"/>
              </a:rPr>
              <a:t>Los algoritmos de grafos para rutas mínimas ejecutados en procesadores con mayor capacidad de cómputo y paralelismo, mostrarán una velocidad de procesamiento más rápida en comparación con los procesadores con menos núcleos y velocidades de reloj inferiores. La paralelización de los algoritmos de grafos, especialmente en procesadores multinúcleo con altas frecuencias, permitirá distribuir la carga de trabajo y aprovechar el paralelismo inherente en las operaciones de búsqueda de rutas mínimas.</a:t>
            </a:r>
            <a:endParaRPr sz="16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2564550" y="313975"/>
            <a:ext cx="4014900" cy="575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dirty="0">
                <a:latin typeface="Times New Roman"/>
                <a:ea typeface="Times New Roman"/>
                <a:cs typeface="Times New Roman"/>
                <a:sym typeface="Times New Roman"/>
              </a:rPr>
              <a:t>Metodología</a:t>
            </a:r>
            <a:endParaRPr dirty="0">
              <a:latin typeface="Times New Roman"/>
              <a:ea typeface="Times New Roman"/>
              <a:cs typeface="Times New Roman"/>
              <a:sym typeface="Times New Roman"/>
            </a:endParaRPr>
          </a:p>
        </p:txBody>
      </p:sp>
      <p:sp>
        <p:nvSpPr>
          <p:cNvPr id="315" name="Google Shape;315;p19"/>
          <p:cNvSpPr txBox="1"/>
          <p:nvPr/>
        </p:nvSpPr>
        <p:spPr>
          <a:xfrm>
            <a:off x="1083150" y="889075"/>
            <a:ext cx="6977700" cy="500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285750" lvl="0" indent="-285750" algn="l" rtl="0">
              <a:spcBef>
                <a:spcPts val="0"/>
              </a:spcBef>
              <a:spcAft>
                <a:spcPts val="0"/>
              </a:spcAft>
              <a:buFont typeface="Arial" panose="020B0604020202020204" pitchFamily="34" charset="0"/>
              <a:buChar char="•"/>
            </a:pPr>
            <a:endParaRPr b="1" dirty="0">
              <a:solidFill>
                <a:schemeClr val="lt1"/>
              </a:solidFill>
              <a:latin typeface="Times New Roman"/>
              <a:ea typeface="Times New Roman"/>
              <a:cs typeface="Times New Roman"/>
              <a:sym typeface="Times New Roman"/>
            </a:endParaRPr>
          </a:p>
          <a:p>
            <a:pPr marL="457200" lvl="0" indent="-330200" algn="l" rtl="0">
              <a:spcBef>
                <a:spcPts val="0"/>
              </a:spcBef>
              <a:spcAft>
                <a:spcPts val="0"/>
              </a:spcAft>
              <a:buClr>
                <a:schemeClr val="lt1"/>
              </a:buClr>
              <a:buSzPts val="1600"/>
              <a:buFont typeface="Arial" panose="020B0604020202020204" pitchFamily="34" charset="0"/>
              <a:buChar char="•"/>
            </a:pPr>
            <a:r>
              <a:rPr lang="es" sz="1600" dirty="0">
                <a:solidFill>
                  <a:schemeClr val="lt1"/>
                </a:solidFill>
                <a:latin typeface="Times New Roman"/>
                <a:ea typeface="Times New Roman"/>
                <a:cs typeface="Times New Roman"/>
                <a:sym typeface="Times New Roman"/>
              </a:rPr>
              <a:t>Tomar los tiempos de ejecución de los 4 distintos algoritmos tomando como factor de bloqueo los distintos procesadores con los que se cuenta.</a:t>
            </a:r>
            <a:endParaRPr sz="1600" dirty="0">
              <a:solidFill>
                <a:schemeClr val="lt1"/>
              </a:solidFill>
              <a:latin typeface="Times New Roman"/>
              <a:ea typeface="Times New Roman"/>
              <a:cs typeface="Times New Roman"/>
              <a:sym typeface="Times New Roman"/>
            </a:endParaRPr>
          </a:p>
          <a:p>
            <a:pPr marL="742950" lvl="0" indent="-285750" algn="l" rtl="0">
              <a:spcBef>
                <a:spcPts val="0"/>
              </a:spcBef>
              <a:spcAft>
                <a:spcPts val="0"/>
              </a:spcAft>
              <a:buFont typeface="Arial" panose="020B0604020202020204" pitchFamily="34" charset="0"/>
              <a:buChar char="•"/>
            </a:pPr>
            <a:endParaRPr sz="1600" dirty="0">
              <a:solidFill>
                <a:schemeClr val="lt1"/>
              </a:solidFill>
              <a:latin typeface="Times New Roman"/>
              <a:ea typeface="Times New Roman"/>
              <a:cs typeface="Times New Roman"/>
              <a:sym typeface="Times New Roman"/>
            </a:endParaRPr>
          </a:p>
          <a:p>
            <a:pPr marL="457200" lvl="0" indent="-330200" algn="l" rtl="0">
              <a:spcBef>
                <a:spcPts val="0"/>
              </a:spcBef>
              <a:spcAft>
                <a:spcPts val="0"/>
              </a:spcAft>
              <a:buClr>
                <a:schemeClr val="lt1"/>
              </a:buClr>
              <a:buSzPts val="1600"/>
              <a:buFont typeface="Arial" panose="020B0604020202020204" pitchFamily="34" charset="0"/>
              <a:buChar char="•"/>
            </a:pPr>
            <a:r>
              <a:rPr lang="es" sz="1600" dirty="0">
                <a:solidFill>
                  <a:schemeClr val="lt1"/>
                </a:solidFill>
                <a:latin typeface="Times New Roman"/>
                <a:ea typeface="Times New Roman"/>
                <a:cs typeface="Times New Roman"/>
                <a:sym typeface="Times New Roman"/>
              </a:rPr>
              <a:t>Evaluar si las medias del tiempo de ejecución de los distintos tipos de algoritmos son iguales o hay al menos una diferente.</a:t>
            </a:r>
            <a:endParaRPr sz="1600" dirty="0">
              <a:solidFill>
                <a:schemeClr val="lt1"/>
              </a:solidFill>
              <a:latin typeface="Times New Roman"/>
              <a:ea typeface="Times New Roman"/>
              <a:cs typeface="Times New Roman"/>
              <a:sym typeface="Times New Roman"/>
            </a:endParaRPr>
          </a:p>
          <a:p>
            <a:pPr marL="742950" lvl="0" indent="-285750" algn="l" rtl="0">
              <a:spcBef>
                <a:spcPts val="0"/>
              </a:spcBef>
              <a:spcAft>
                <a:spcPts val="0"/>
              </a:spcAft>
              <a:buFont typeface="Arial" panose="020B0604020202020204" pitchFamily="34" charset="0"/>
              <a:buChar char="•"/>
            </a:pPr>
            <a:endParaRPr sz="1600" dirty="0">
              <a:solidFill>
                <a:schemeClr val="lt1"/>
              </a:solidFill>
              <a:latin typeface="Times New Roman"/>
              <a:ea typeface="Times New Roman"/>
              <a:cs typeface="Times New Roman"/>
              <a:sym typeface="Times New Roman"/>
            </a:endParaRPr>
          </a:p>
          <a:p>
            <a:pPr marL="457200" lvl="0" indent="-330200" algn="l" rtl="0">
              <a:spcBef>
                <a:spcPts val="0"/>
              </a:spcBef>
              <a:spcAft>
                <a:spcPts val="0"/>
              </a:spcAft>
              <a:buClr>
                <a:schemeClr val="lt1"/>
              </a:buClr>
              <a:buSzPts val="1600"/>
              <a:buFont typeface="Arial" panose="020B0604020202020204" pitchFamily="34" charset="0"/>
              <a:buChar char="•"/>
            </a:pPr>
            <a:r>
              <a:rPr lang="es" sz="1600" dirty="0">
                <a:solidFill>
                  <a:schemeClr val="lt1"/>
                </a:solidFill>
                <a:latin typeface="Times New Roman"/>
                <a:ea typeface="Times New Roman"/>
                <a:cs typeface="Times New Roman"/>
                <a:sym typeface="Times New Roman"/>
              </a:rPr>
              <a:t>Verificar cuál algoritmo es más eficiente individualmente.</a:t>
            </a:r>
            <a:endParaRPr sz="1600" dirty="0">
              <a:solidFill>
                <a:schemeClr val="lt1"/>
              </a:solidFill>
              <a:latin typeface="Times New Roman"/>
              <a:ea typeface="Times New Roman"/>
              <a:cs typeface="Times New Roman"/>
              <a:sym typeface="Times New Roman"/>
            </a:endParaRPr>
          </a:p>
          <a:p>
            <a:pPr marL="742950" lvl="0" indent="-285750" algn="l" rtl="0">
              <a:spcBef>
                <a:spcPts val="0"/>
              </a:spcBef>
              <a:spcAft>
                <a:spcPts val="0"/>
              </a:spcAft>
              <a:buFont typeface="Arial" panose="020B0604020202020204" pitchFamily="34" charset="0"/>
              <a:buChar char="•"/>
            </a:pPr>
            <a:endParaRPr sz="1600" dirty="0">
              <a:solidFill>
                <a:schemeClr val="lt1"/>
              </a:solidFill>
              <a:latin typeface="Times New Roman"/>
              <a:ea typeface="Times New Roman"/>
              <a:cs typeface="Times New Roman"/>
              <a:sym typeface="Times New Roman"/>
            </a:endParaRPr>
          </a:p>
          <a:p>
            <a:pPr marL="457200" lvl="0" indent="-330200" algn="l" rtl="0">
              <a:spcBef>
                <a:spcPts val="0"/>
              </a:spcBef>
              <a:spcAft>
                <a:spcPts val="0"/>
              </a:spcAft>
              <a:buClr>
                <a:schemeClr val="lt1"/>
              </a:buClr>
              <a:buSzPts val="1600"/>
              <a:buFont typeface="Arial" panose="020B0604020202020204" pitchFamily="34" charset="0"/>
              <a:buChar char="•"/>
            </a:pPr>
            <a:r>
              <a:rPr lang="es" sz="1600" dirty="0">
                <a:solidFill>
                  <a:schemeClr val="lt1"/>
                </a:solidFill>
                <a:latin typeface="Times New Roman"/>
                <a:ea typeface="Times New Roman"/>
                <a:cs typeface="Times New Roman"/>
                <a:sym typeface="Times New Roman"/>
              </a:rPr>
              <a:t>Determinar individualmente cuál de los procesadores es más veloz en tiempo de ejecución.</a:t>
            </a:r>
            <a:endParaRPr sz="1600" dirty="0">
              <a:solidFill>
                <a:schemeClr val="lt1"/>
              </a:solidFill>
              <a:latin typeface="Times New Roman"/>
              <a:ea typeface="Times New Roman"/>
              <a:cs typeface="Times New Roman"/>
              <a:sym typeface="Times New Roman"/>
            </a:endParaRPr>
          </a:p>
          <a:p>
            <a:pPr marL="742950" lvl="0" indent="-285750" algn="l" rtl="0">
              <a:spcBef>
                <a:spcPts val="0"/>
              </a:spcBef>
              <a:spcAft>
                <a:spcPts val="0"/>
              </a:spcAft>
              <a:buFont typeface="Arial" panose="020B0604020202020204" pitchFamily="34" charset="0"/>
              <a:buChar char="•"/>
            </a:pPr>
            <a:endParaRPr sz="1600" dirty="0">
              <a:solidFill>
                <a:schemeClr val="lt1"/>
              </a:solidFill>
              <a:latin typeface="Times New Roman"/>
              <a:ea typeface="Times New Roman"/>
              <a:cs typeface="Times New Roman"/>
              <a:sym typeface="Times New Roman"/>
            </a:endParaRPr>
          </a:p>
          <a:p>
            <a:pPr marL="457200" lvl="0" indent="-330200" algn="l" rtl="0">
              <a:spcBef>
                <a:spcPts val="0"/>
              </a:spcBef>
              <a:spcAft>
                <a:spcPts val="0"/>
              </a:spcAft>
              <a:buClr>
                <a:schemeClr val="lt1"/>
              </a:buClr>
              <a:buSzPts val="1600"/>
              <a:buFont typeface="Arial" panose="020B0604020202020204" pitchFamily="34" charset="0"/>
              <a:buChar char="•"/>
            </a:pPr>
            <a:r>
              <a:rPr lang="es" sz="1600" dirty="0">
                <a:solidFill>
                  <a:schemeClr val="lt1"/>
                </a:solidFill>
                <a:latin typeface="Times New Roman"/>
                <a:ea typeface="Times New Roman"/>
                <a:cs typeface="Times New Roman"/>
                <a:sym typeface="Times New Roman"/>
              </a:rPr>
              <a:t>Determinar si la inclusión de los procesadores sí afectó al tiempo de ejecución medio de los algoritmos de grafos.</a:t>
            </a:r>
            <a:endParaRPr sz="16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2564550" y="122589"/>
            <a:ext cx="4014900" cy="575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ES" dirty="0">
                <a:latin typeface="Times New Roman"/>
                <a:ea typeface="Times New Roman"/>
                <a:cs typeface="Times New Roman"/>
                <a:sym typeface="Times New Roman"/>
              </a:rPr>
              <a:t>Conceptos</a:t>
            </a:r>
            <a:endParaRPr dirty="0">
              <a:latin typeface="Times New Roman"/>
              <a:ea typeface="Times New Roman"/>
              <a:cs typeface="Times New Roman"/>
              <a:sym typeface="Times New Roman"/>
            </a:endParaRPr>
          </a:p>
        </p:txBody>
      </p:sp>
      <p:sp>
        <p:nvSpPr>
          <p:cNvPr id="315" name="Google Shape;315;p19"/>
          <p:cNvSpPr txBox="1"/>
          <p:nvPr/>
        </p:nvSpPr>
        <p:spPr>
          <a:xfrm>
            <a:off x="1083150" y="697689"/>
            <a:ext cx="6977700" cy="41241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b="1" dirty="0">
                <a:solidFill>
                  <a:schemeClr val="lt1"/>
                </a:solidFill>
                <a:latin typeface="Times New Roman"/>
                <a:ea typeface="Times New Roman"/>
                <a:cs typeface="Times New Roman"/>
                <a:sym typeface="Times New Roman"/>
              </a:rPr>
              <a:t>Velocidad del procesador: </a:t>
            </a:r>
            <a:r>
              <a:rPr lang="es-419" sz="1600" dirty="0">
                <a:solidFill>
                  <a:schemeClr val="lt1"/>
                </a:solidFill>
                <a:latin typeface="Times New Roman"/>
                <a:ea typeface="Times New Roman"/>
                <a:cs typeface="Times New Roman"/>
                <a:sym typeface="Times New Roman"/>
              </a:rPr>
              <a:t>La velocidad de reloj de un procesador determina la cantidad de operaciones que puede realizar en un segundo. Un procesador con altas frecuencias de reloj generalmente se traduce en un menor tiempo de ejecución para algoritmos de grafos. Sin embargo, la velocidad del procesador no es el único factor determinante, ya que la eficiencia y la complejidad del algoritmo también juegan un papel importante.</a:t>
            </a:r>
          </a:p>
          <a:p>
            <a:pPr marL="0" lvl="0" indent="0" algn="l" rtl="0">
              <a:spcBef>
                <a:spcPts val="0"/>
              </a:spcBef>
              <a:spcAft>
                <a:spcPts val="0"/>
              </a:spcAft>
              <a:buNone/>
            </a:pPr>
            <a:endParaRPr lang="es-419" sz="16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419" sz="1600" b="1" dirty="0">
                <a:solidFill>
                  <a:schemeClr val="lt1"/>
                </a:solidFill>
                <a:latin typeface="Times New Roman"/>
                <a:ea typeface="Times New Roman"/>
                <a:cs typeface="Times New Roman"/>
                <a:sym typeface="Times New Roman"/>
              </a:rPr>
              <a:t>Número de núcleos</a:t>
            </a:r>
            <a:r>
              <a:rPr lang="es-419" sz="1600" dirty="0">
                <a:solidFill>
                  <a:schemeClr val="lt1"/>
                </a:solidFill>
                <a:latin typeface="Times New Roman"/>
                <a:ea typeface="Times New Roman"/>
                <a:cs typeface="Times New Roman"/>
                <a:sym typeface="Times New Roman"/>
              </a:rPr>
              <a:t>: Los procesadores modernos a menudo tienen múltiples núcleos, lo que permite ejecutar múltiples tareas en paralelo. Para aprovechar al máximo el rendimiento de un procesador multinúcleo, el algoritmo de grafos debe ser paralelizable, lo que significa que puede dividirse en tareas independientes que se ejecutan simultáneamente en diferentes núcleos. Algunos algoritmos de grafos, como el algoritmo de búsqueda en profundidad (DFS) o el algoritmo de búsqueda en anchura (BFS), pueden beneficiarse de la paralelización, mientras que otros, como el algoritmo de Dijkstra, son más difíciles de paralelizar debido a su naturaleza secuencial.</a:t>
            </a:r>
          </a:p>
        </p:txBody>
      </p:sp>
    </p:spTree>
    <p:extLst>
      <p:ext uri="{BB962C8B-B14F-4D97-AF65-F5344CB8AC3E}">
        <p14:creationId xmlns:p14="http://schemas.microsoft.com/office/powerpoint/2010/main" val="49731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2564550" y="313975"/>
            <a:ext cx="4014900" cy="575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 dirty="0">
                <a:latin typeface="Times New Roman"/>
                <a:ea typeface="Times New Roman"/>
                <a:cs typeface="Times New Roman"/>
                <a:sym typeface="Times New Roman"/>
              </a:rPr>
              <a:t>Caracteristicas de los Procesadores</a:t>
            </a:r>
            <a:endParaRPr dirty="0">
              <a:latin typeface="Times New Roman"/>
              <a:ea typeface="Times New Roman"/>
              <a:cs typeface="Times New Roman"/>
              <a:sym typeface="Times New Roman"/>
            </a:endParaRPr>
          </a:p>
        </p:txBody>
      </p:sp>
      <p:sp>
        <p:nvSpPr>
          <p:cNvPr id="315" name="Google Shape;315;p19"/>
          <p:cNvSpPr txBox="1"/>
          <p:nvPr/>
        </p:nvSpPr>
        <p:spPr>
          <a:xfrm>
            <a:off x="1083150" y="889075"/>
            <a:ext cx="6977700" cy="235446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285750" lvl="0" indent="-285750" algn="l" rtl="0">
              <a:spcBef>
                <a:spcPts val="0"/>
              </a:spcBef>
              <a:spcAft>
                <a:spcPts val="0"/>
              </a:spcAft>
              <a:buFont typeface="Arial" panose="020B0604020202020204" pitchFamily="34" charset="0"/>
              <a:buChar char="•"/>
            </a:pPr>
            <a:endParaRPr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ES" sz="1600" b="1" dirty="0">
                <a:solidFill>
                  <a:schemeClr val="lt1"/>
                </a:solidFill>
                <a:latin typeface="Times New Roman"/>
                <a:ea typeface="Times New Roman"/>
                <a:cs typeface="Times New Roman"/>
                <a:sym typeface="Times New Roman"/>
              </a:rPr>
              <a:t>Procesador 1: AMD Ryzen 3 3200 U</a:t>
            </a:r>
            <a:r>
              <a:rPr lang="es-ES" sz="1600" dirty="0">
                <a:solidFill>
                  <a:schemeClr val="lt1"/>
                </a:solidFill>
                <a:latin typeface="Times New Roman"/>
                <a:ea typeface="Times New Roman"/>
                <a:cs typeface="Times New Roman"/>
                <a:sym typeface="Times New Roman"/>
              </a:rPr>
              <a:t>:</a:t>
            </a:r>
          </a:p>
          <a:p>
            <a:pPr marL="0" lvl="0" indent="0" algn="l" rtl="0">
              <a:spcBef>
                <a:spcPts val="0"/>
              </a:spcBef>
              <a:spcAft>
                <a:spcPts val="0"/>
              </a:spcAft>
              <a:buNone/>
            </a:pPr>
            <a:r>
              <a:rPr lang="es-ES" sz="1600" dirty="0">
                <a:solidFill>
                  <a:schemeClr val="lt1"/>
                </a:solidFill>
                <a:latin typeface="Times New Roman"/>
                <a:ea typeface="Times New Roman"/>
                <a:cs typeface="Times New Roman"/>
                <a:sym typeface="Times New Roman"/>
              </a:rPr>
              <a:t> </a:t>
            </a:r>
          </a:p>
          <a:p>
            <a:pPr marL="0" lvl="0" indent="0" algn="l" rtl="0">
              <a:spcBef>
                <a:spcPts val="0"/>
              </a:spcBef>
              <a:spcAft>
                <a:spcPts val="0"/>
              </a:spcAft>
              <a:buNone/>
            </a:pPr>
            <a:endParaRPr lang="es-ES"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1600" dirty="0">
                <a:solidFill>
                  <a:schemeClr val="lt1"/>
                </a:solidFill>
                <a:latin typeface="Times New Roman"/>
                <a:ea typeface="Times New Roman"/>
                <a:cs typeface="Times New Roman"/>
                <a:sym typeface="Times New Roman"/>
              </a:rPr>
              <a:t># Cores: 2</a:t>
            </a:r>
          </a:p>
          <a:p>
            <a:pPr marL="0" lvl="0" indent="0" algn="l" rtl="0">
              <a:spcBef>
                <a:spcPts val="0"/>
              </a:spcBef>
              <a:spcAft>
                <a:spcPts val="0"/>
              </a:spcAft>
              <a:buNone/>
            </a:pPr>
            <a:r>
              <a:rPr lang="en-US" sz="1600" dirty="0">
                <a:solidFill>
                  <a:schemeClr val="lt1"/>
                </a:solidFill>
                <a:latin typeface="Times New Roman"/>
                <a:ea typeface="Times New Roman"/>
                <a:cs typeface="Times New Roman"/>
                <a:sym typeface="Times New Roman"/>
              </a:rPr>
              <a:t># Threads: 4</a:t>
            </a:r>
          </a:p>
          <a:p>
            <a:pPr marL="0" lvl="0" indent="0" algn="l" rtl="0">
              <a:spcBef>
                <a:spcPts val="0"/>
              </a:spcBef>
              <a:spcAft>
                <a:spcPts val="0"/>
              </a:spcAft>
              <a:buNone/>
            </a:pPr>
            <a:r>
              <a:rPr lang="en-US" sz="1600" dirty="0">
                <a:solidFill>
                  <a:schemeClr val="lt1"/>
                </a:solidFill>
                <a:latin typeface="Times New Roman"/>
                <a:ea typeface="Times New Roman"/>
                <a:cs typeface="Times New Roman"/>
                <a:sym typeface="Times New Roman"/>
              </a:rPr>
              <a:t>Processor Base Frequency: 2.6GHz</a:t>
            </a: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p:txBody>
      </p:sp>
      <p:sp>
        <p:nvSpPr>
          <p:cNvPr id="2" name="Google Shape;315;p19">
            <a:extLst>
              <a:ext uri="{FF2B5EF4-FFF2-40B4-BE49-F238E27FC236}">
                <a16:creationId xmlns:a16="http://schemas.microsoft.com/office/drawing/2014/main" id="{0A59C7BB-F845-C507-3106-66E0C084C662}"/>
              </a:ext>
            </a:extLst>
          </p:cNvPr>
          <p:cNvSpPr txBox="1"/>
          <p:nvPr/>
        </p:nvSpPr>
        <p:spPr>
          <a:xfrm>
            <a:off x="4847075" y="882031"/>
            <a:ext cx="4014900" cy="19389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285750" lvl="0" indent="-285750" algn="l" rtl="0">
              <a:spcBef>
                <a:spcPts val="0"/>
              </a:spcBef>
              <a:spcAft>
                <a:spcPts val="0"/>
              </a:spcAft>
              <a:buFont typeface="Arial" panose="020B0604020202020204" pitchFamily="34" charset="0"/>
              <a:buChar char="•"/>
            </a:pPr>
            <a:endParaRPr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pt-BR" sz="1600" b="1" dirty="0">
                <a:solidFill>
                  <a:schemeClr val="lt1"/>
                </a:solidFill>
                <a:latin typeface="Times New Roman"/>
                <a:ea typeface="Times New Roman"/>
                <a:cs typeface="Times New Roman"/>
                <a:sym typeface="Times New Roman"/>
              </a:rPr>
              <a:t>Procesador 2: Intel Core i3-10100F</a:t>
            </a:r>
            <a:r>
              <a:rPr lang="es-ES" sz="1600" dirty="0">
                <a:solidFill>
                  <a:schemeClr val="lt1"/>
                </a:solidFill>
                <a:latin typeface="Times New Roman"/>
                <a:ea typeface="Times New Roman"/>
                <a:cs typeface="Times New Roman"/>
                <a:sym typeface="Times New Roman"/>
              </a:rPr>
              <a:t> </a:t>
            </a:r>
          </a:p>
          <a:p>
            <a:pPr marL="0" lvl="0" indent="0" algn="l" rtl="0">
              <a:spcBef>
                <a:spcPts val="0"/>
              </a:spcBef>
              <a:spcAft>
                <a:spcPts val="0"/>
              </a:spcAft>
              <a:buNone/>
            </a:pPr>
            <a:endParaRPr lang="es-ES"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s-419" sz="1600" dirty="0">
                <a:solidFill>
                  <a:schemeClr val="lt1"/>
                </a:solidFill>
                <a:latin typeface="Times New Roman"/>
                <a:ea typeface="Times New Roman"/>
                <a:cs typeface="Times New Roman"/>
                <a:sym typeface="Times New Roman"/>
              </a:rPr>
              <a:t>#Cores: 4</a:t>
            </a:r>
          </a:p>
          <a:p>
            <a:pPr marL="0" lvl="0" indent="0" algn="l" rtl="0">
              <a:spcBef>
                <a:spcPts val="0"/>
              </a:spcBef>
              <a:spcAft>
                <a:spcPts val="0"/>
              </a:spcAft>
              <a:buNone/>
            </a:pPr>
            <a:r>
              <a:rPr lang="es-419" sz="1600" dirty="0">
                <a:solidFill>
                  <a:schemeClr val="lt1"/>
                </a:solidFill>
                <a:latin typeface="Times New Roman"/>
                <a:ea typeface="Times New Roman"/>
                <a:cs typeface="Times New Roman"/>
                <a:sym typeface="Times New Roman"/>
              </a:rPr>
              <a:t>#Threads: 8</a:t>
            </a:r>
          </a:p>
          <a:p>
            <a:pPr marL="0" lvl="0" indent="0" algn="l" rtl="0">
              <a:spcBef>
                <a:spcPts val="0"/>
              </a:spcBef>
              <a:spcAft>
                <a:spcPts val="0"/>
              </a:spcAft>
              <a:buNone/>
            </a:pPr>
            <a:r>
              <a:rPr lang="es-419" sz="1600" dirty="0">
                <a:solidFill>
                  <a:schemeClr val="lt1"/>
                </a:solidFill>
                <a:latin typeface="Times New Roman"/>
                <a:ea typeface="Times New Roman"/>
                <a:cs typeface="Times New Roman"/>
                <a:sym typeface="Times New Roman"/>
              </a:rPr>
              <a:t>Processor Base Frequency: 3.60 GHz</a:t>
            </a:r>
          </a:p>
        </p:txBody>
      </p:sp>
      <p:sp>
        <p:nvSpPr>
          <p:cNvPr id="3" name="Google Shape;315;p19">
            <a:extLst>
              <a:ext uri="{FF2B5EF4-FFF2-40B4-BE49-F238E27FC236}">
                <a16:creationId xmlns:a16="http://schemas.microsoft.com/office/drawing/2014/main" id="{F83BF1CC-BA33-9B49-92A6-96C9F692EC61}"/>
              </a:ext>
            </a:extLst>
          </p:cNvPr>
          <p:cNvSpPr txBox="1"/>
          <p:nvPr/>
        </p:nvSpPr>
        <p:spPr>
          <a:xfrm>
            <a:off x="1083150" y="2933792"/>
            <a:ext cx="3654103" cy="17696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285750" lvl="0" indent="-285750" algn="l" rtl="0">
              <a:spcBef>
                <a:spcPts val="0"/>
              </a:spcBef>
              <a:spcAft>
                <a:spcPts val="0"/>
              </a:spcAft>
              <a:buFont typeface="Arial" panose="020B0604020202020204" pitchFamily="34" charset="0"/>
              <a:buChar char="•"/>
            </a:pPr>
            <a:endParaRPr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pt-BR" sz="1600" b="1" dirty="0">
                <a:solidFill>
                  <a:schemeClr val="lt1"/>
                </a:solidFill>
                <a:latin typeface="Times New Roman"/>
                <a:ea typeface="Times New Roman"/>
                <a:cs typeface="Times New Roman"/>
                <a:sym typeface="Times New Roman"/>
              </a:rPr>
              <a:t>Procesador 3: Intel Core i5-5200U</a:t>
            </a:r>
            <a:endParaRPr lang="es-ES" sz="16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lang="es-ES"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1600" dirty="0">
                <a:solidFill>
                  <a:schemeClr val="lt1"/>
                </a:solidFill>
                <a:latin typeface="Times New Roman"/>
                <a:ea typeface="Times New Roman"/>
                <a:cs typeface="Times New Roman"/>
                <a:sym typeface="Times New Roman"/>
              </a:rPr>
              <a:t>#Cores: 2</a:t>
            </a:r>
          </a:p>
          <a:p>
            <a:pPr marL="0" lvl="0" indent="0" algn="l" rtl="0">
              <a:spcBef>
                <a:spcPts val="0"/>
              </a:spcBef>
              <a:spcAft>
                <a:spcPts val="0"/>
              </a:spcAft>
              <a:buNone/>
            </a:pPr>
            <a:r>
              <a:rPr lang="en-US" sz="1600" dirty="0">
                <a:solidFill>
                  <a:schemeClr val="lt1"/>
                </a:solidFill>
                <a:latin typeface="Times New Roman"/>
                <a:ea typeface="Times New Roman"/>
                <a:cs typeface="Times New Roman"/>
                <a:sym typeface="Times New Roman"/>
              </a:rPr>
              <a:t>#Threads: 4</a:t>
            </a:r>
          </a:p>
          <a:p>
            <a:pPr marL="0" lvl="0" indent="0" algn="l" rtl="0">
              <a:spcBef>
                <a:spcPts val="0"/>
              </a:spcBef>
              <a:spcAft>
                <a:spcPts val="0"/>
              </a:spcAft>
              <a:buNone/>
            </a:pPr>
            <a:r>
              <a:rPr lang="en-US" sz="1600" dirty="0">
                <a:solidFill>
                  <a:schemeClr val="lt1"/>
                </a:solidFill>
                <a:latin typeface="Times New Roman"/>
                <a:ea typeface="Times New Roman"/>
                <a:cs typeface="Times New Roman"/>
                <a:sym typeface="Times New Roman"/>
              </a:rPr>
              <a:t>Processor Base Frequency: 2.20 GHz</a:t>
            </a:r>
            <a:endParaRPr sz="1600" dirty="0">
              <a:solidFill>
                <a:schemeClr val="lt1"/>
              </a:solidFill>
              <a:latin typeface="Times New Roman"/>
              <a:ea typeface="Times New Roman"/>
              <a:cs typeface="Times New Roman"/>
              <a:sym typeface="Times New Roman"/>
            </a:endParaRPr>
          </a:p>
        </p:txBody>
      </p:sp>
      <p:sp>
        <p:nvSpPr>
          <p:cNvPr id="5" name="Google Shape;315;p19">
            <a:extLst>
              <a:ext uri="{FF2B5EF4-FFF2-40B4-BE49-F238E27FC236}">
                <a16:creationId xmlns:a16="http://schemas.microsoft.com/office/drawing/2014/main" id="{4F6F89E6-B23E-5510-AEDF-97A413CABB5F}"/>
              </a:ext>
            </a:extLst>
          </p:cNvPr>
          <p:cNvSpPr txBox="1"/>
          <p:nvPr/>
        </p:nvSpPr>
        <p:spPr>
          <a:xfrm>
            <a:off x="4847075" y="2924561"/>
            <a:ext cx="3654103" cy="18004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dirty="0">
              <a:solidFill>
                <a:schemeClr val="lt1"/>
              </a:solidFill>
              <a:latin typeface="Times New Roman"/>
              <a:ea typeface="Times New Roman"/>
              <a:cs typeface="Times New Roman"/>
              <a:sym typeface="Times New Roman"/>
            </a:endParaRPr>
          </a:p>
          <a:p>
            <a:pPr marL="285750" lvl="0" indent="-285750" algn="l" rtl="0">
              <a:spcBef>
                <a:spcPts val="0"/>
              </a:spcBef>
              <a:spcAft>
                <a:spcPts val="0"/>
              </a:spcAft>
              <a:buFont typeface="Arial" panose="020B0604020202020204" pitchFamily="34" charset="0"/>
              <a:buChar char="•"/>
            </a:pPr>
            <a:endParaRPr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pt-BR" sz="1600" b="1" dirty="0">
                <a:solidFill>
                  <a:schemeClr val="lt1"/>
                </a:solidFill>
                <a:latin typeface="Times New Roman"/>
                <a:ea typeface="Times New Roman"/>
                <a:cs typeface="Times New Roman"/>
                <a:sym typeface="Times New Roman"/>
              </a:rPr>
              <a:t>Procesador 4: Intel Core i5-7200U</a:t>
            </a:r>
          </a:p>
          <a:p>
            <a:pPr marL="0" lvl="0" indent="0" algn="l" rtl="0">
              <a:spcBef>
                <a:spcPts val="0"/>
              </a:spcBef>
              <a:spcAft>
                <a:spcPts val="0"/>
              </a:spcAft>
              <a:buNone/>
            </a:pPr>
            <a:endParaRPr lang="es-ES" sz="16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1600" dirty="0">
                <a:solidFill>
                  <a:schemeClr val="lt1"/>
                </a:solidFill>
                <a:latin typeface="Times New Roman"/>
                <a:ea typeface="Times New Roman"/>
                <a:cs typeface="Times New Roman"/>
                <a:sym typeface="Times New Roman"/>
              </a:rPr>
              <a:t>#Cores: 2</a:t>
            </a:r>
          </a:p>
          <a:p>
            <a:pPr marL="0" lvl="0" indent="0" algn="l" rtl="0">
              <a:spcBef>
                <a:spcPts val="0"/>
              </a:spcBef>
              <a:spcAft>
                <a:spcPts val="0"/>
              </a:spcAft>
              <a:buNone/>
            </a:pPr>
            <a:r>
              <a:rPr lang="en-US" sz="1600" dirty="0">
                <a:solidFill>
                  <a:schemeClr val="lt1"/>
                </a:solidFill>
                <a:latin typeface="Times New Roman"/>
                <a:ea typeface="Times New Roman"/>
                <a:cs typeface="Times New Roman"/>
                <a:sym typeface="Times New Roman"/>
              </a:rPr>
              <a:t>#Threads: 4</a:t>
            </a:r>
          </a:p>
          <a:p>
            <a:pPr marL="0" lvl="0" indent="0" algn="l" rtl="0">
              <a:spcBef>
                <a:spcPts val="0"/>
              </a:spcBef>
              <a:spcAft>
                <a:spcPts val="0"/>
              </a:spcAft>
              <a:buNone/>
            </a:pPr>
            <a:r>
              <a:rPr lang="en-US" sz="1600" dirty="0">
                <a:solidFill>
                  <a:schemeClr val="lt1"/>
                </a:solidFill>
                <a:latin typeface="Times New Roman"/>
                <a:ea typeface="Times New Roman"/>
                <a:cs typeface="Times New Roman"/>
                <a:sym typeface="Times New Roman"/>
              </a:rPr>
              <a:t>Processor Base Frequency: 2.50 GHz</a:t>
            </a:r>
            <a:endParaRPr lang="es-ES" sz="1600"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73020912"/>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TotalTime>
  <Words>984</Words>
  <Application>Microsoft Office PowerPoint</Application>
  <PresentationFormat>Presentación en pantalla (16:9)</PresentationFormat>
  <Paragraphs>117</Paragraphs>
  <Slides>20</Slides>
  <Notes>20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Times New Roman</vt:lpstr>
      <vt:lpstr>Nunito</vt:lpstr>
      <vt:lpstr>Maven Pro</vt:lpstr>
      <vt:lpstr>Arial</vt:lpstr>
      <vt:lpstr>Momentum</vt:lpstr>
      <vt:lpstr>Presentación final </vt:lpstr>
      <vt:lpstr>Introducción</vt:lpstr>
      <vt:lpstr>Marco teórico</vt:lpstr>
      <vt:lpstr>Marco teórico</vt:lpstr>
      <vt:lpstr>Marco teórico</vt:lpstr>
      <vt:lpstr>Hipótesis</vt:lpstr>
      <vt:lpstr>Metodología</vt:lpstr>
      <vt:lpstr>Conceptos</vt:lpstr>
      <vt:lpstr>Caracteristicas de los Procesadores</vt:lpstr>
      <vt:lpstr>Enunciado</vt:lpstr>
      <vt:lpstr>Presentación de PowerPoint</vt:lpstr>
      <vt:lpstr>Presentación de PowerPoint</vt:lpstr>
      <vt:lpstr>Presentación de PowerPoint</vt:lpstr>
      <vt:lpstr>Supuestos - Aleatoriedad </vt:lpstr>
      <vt:lpstr>Normalidad </vt:lpstr>
      <vt:lpstr>Homocedasticidad</vt:lpstr>
      <vt:lpstr>Efectos</vt:lpstr>
      <vt:lpstr>Aditividad</vt:lpstr>
      <vt:lpstr>Comparaciones múltiples </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final </dc:title>
  <cp:lastModifiedBy>MIGUEL ANGEL SERNA MONTOYA</cp:lastModifiedBy>
  <cp:revision>5</cp:revision>
  <dcterms:modified xsi:type="dcterms:W3CDTF">2023-06-04T21:07:39Z</dcterms:modified>
</cp:coreProperties>
</file>